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0" r:id="rId3"/>
    <p:sldId id="256" r:id="rId4"/>
    <p:sldId id="257" r:id="rId5"/>
    <p:sldId id="258" r:id="rId6"/>
    <p:sldId id="259" r:id="rId7"/>
    <p:sldId id="261" r:id="rId8"/>
    <p:sldId id="262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8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Приемы   технологии развития критического мышления на уроках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Работая по КМ, я отмечаю следующие преимущества: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учащиеся становятся более восприимчивы к опыту других детей: учатся слушать друг друга, несут ответственность за совместный способ познания;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увеличивается интеллектуальный потенциал участников, расширяется их словарный запас;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совместная работа способствует лучшему пониманию трудного, информационно насыщенного текста;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вырабатывается уважение к собственным мыслям и опыту;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обостряется любознательность, наблюдательность;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развивает активное слушание;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повышает самооценку.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из приемов технологии развития критического мышления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«Верите ли вы …»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Верите ли вы, что по окончании мастер – класса, вы что-нибудь возьмёте для своей педагогической копилки?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Верите ли вы, что вам будет интересно работать сегодня?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Верите ли вы, что дети способны анализировать, обобщать?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Верите ли вы, что можно детей научить учиться?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357190"/>
          </a:xfrm>
        </p:spPr>
        <p:txBody>
          <a:bodyPr>
            <a:normAutofit/>
          </a:bodyPr>
          <a:lstStyle/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000108"/>
            <a:ext cx="7715304" cy="4638692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Восстановите пропущенные слова и определите, о ком из героев идет речь: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«Его богатство, знатный род и _____ (связи) давали ему _____ (большой вес в губерниях), где находилось его имение. Принимал знаки _____ (подобострастия) как надлежащую дань. В домашнем быту выказывал все ____ (пороки) человека необразованного» (</a:t>
            </a:r>
            <a:r>
              <a:rPr lang="ru-RU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К.П.Троекуров</a:t>
            </a:r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 расстроенным состоянием принужден был ______ (выйти в отставку) и поселиться в ______ (остальной) своей деревне. Владел ______ (семьюдесятью душами). Остался беден и ____ (независим)». (А.Г.Дубровский)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Заполнение  таблицы ( работа в группах по тексту, первая заполняет  Троекурова, вторая – Дубровского)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dirty="0" smtClean="0"/>
          </a:p>
          <a:p>
            <a:endParaRPr lang="ru-RU" sz="14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857232"/>
          <a:ext cx="6167438" cy="5922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438"/>
                <a:gridCol w="2032000"/>
                <a:gridCol w="2032000"/>
              </a:tblGrid>
              <a:tr h="188295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Троекуров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Дубровский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Социальное положение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Отставной генерал-аншеф, богат, происходит из знатного рода и имеет связи, большой вес в губерниях.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Отставной поручик гвардии, владел семьюдесятью душами, беден и независим.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Качества характера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Необразованный, пылкого нрава, ограниченного ума, надменный в отношениях с людьми низшего звания, отроду не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удостоивавшийникого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своим вниманием.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Нетерпеливый и решительный. Прямо высказывает своё мнение, не заботясь о том, противоречит ли оно мнению хозяина дома.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Times New Roman"/>
                          <a:ea typeface="Times New Roman"/>
                          <a:cs typeface="Times New Roman"/>
                        </a:rPr>
                        <a:t>Занятия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Праздность, дом полон гостями, буйные увеселения, страдал от обжорства и каждый вечер бывал навеселе, время проводил в разъездах около пространных его владений, в продолжительных пирах и проказах.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Горячий охотник.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-139700" algn="just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Times New Roman"/>
                          <a:ea typeface="Bookman Old Style"/>
                          <a:cs typeface="Bookman Old Style"/>
                        </a:rPr>
                        <a:t>Отношение соседей</a:t>
                      </a:r>
                      <a:endParaRPr lang="ru-RU" sz="800" dirty="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0" indent="-139700" algn="l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Bookman Old Style"/>
                          <a:cs typeface="Bookman Old Style"/>
                        </a:rPr>
                        <a:t>Рады были угождать, трепе­тали при его имени</a:t>
                      </a:r>
                      <a:endParaRPr lang="ru-RU" sz="80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39700" algn="just">
                        <a:lnSpc>
                          <a:spcPts val="108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Bookman Old Style"/>
                          <a:cs typeface="Bookman Old Style"/>
                        </a:rPr>
                        <a:t>Все завидовали согласию с </a:t>
                      </a:r>
                      <a:r>
                        <a:rPr lang="ru-RU" sz="1200" dirty="0" err="1">
                          <a:latin typeface="Times New Roman"/>
                          <a:ea typeface="Bookman Old Style"/>
                          <a:cs typeface="Bookman Old Style"/>
                        </a:rPr>
                        <a:t>Троекуровым</a:t>
                      </a:r>
                      <a:r>
                        <a:rPr lang="ru-RU" sz="1200" dirty="0">
                          <a:latin typeface="Times New Roman"/>
                          <a:ea typeface="Bookman Old Style"/>
                          <a:cs typeface="Bookman Old Style"/>
                        </a:rPr>
                        <a:t>, удивля­лись смелости, пытались подражать</a:t>
                      </a:r>
                      <a:endParaRPr lang="ru-RU" sz="800" dirty="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-139700" algn="just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Times New Roman"/>
                          <a:ea typeface="Bookman Old Style"/>
                          <a:cs typeface="Bookman Old Style"/>
                        </a:rPr>
                        <a:t>Отношение к </a:t>
                      </a:r>
                      <a:r>
                        <a:rPr lang="ru-RU" sz="1200" u="sng" dirty="0" smtClean="0">
                          <a:latin typeface="Times New Roman"/>
                          <a:ea typeface="Bookman Old Style"/>
                          <a:cs typeface="Bookman Old Style"/>
                        </a:rPr>
                        <a:t>крестьянам</a:t>
                      </a:r>
                      <a:endParaRPr lang="ru-RU" sz="800" dirty="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0" indent="-139700" algn="l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Bookman Old Style"/>
                          <a:cs typeface="Bookman Old Style"/>
                        </a:rPr>
                        <a:t>Строго и своенравно</a:t>
                      </a:r>
                      <a:endParaRPr lang="ru-RU" sz="80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Справедливо, по-доброму, уважительно.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u="sng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Общее в судьбах героев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88900" indent="-139700" algn="l">
                        <a:lnSpc>
                          <a:spcPts val="110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Bookman Old Style"/>
                          <a:cs typeface="Bookman Old Style"/>
                        </a:rPr>
                        <a:t>Женились по любви, скоро овдовели</a:t>
                      </a:r>
                      <a:endParaRPr lang="ru-RU" sz="800" dirty="0">
                        <a:latin typeface="Bookman Old Style"/>
                        <a:ea typeface="Bookman Old Style"/>
                        <a:cs typeface="Bookman Old Style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86841" cy="6518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47"/>
                <a:gridCol w="2928947"/>
                <a:gridCol w="2928947"/>
              </a:tblGrid>
              <a:tr h="35333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Самостоятельная исследовательская работа с текстом «Кто виноват в ссоре Дубровского и Троекурова»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Троекуров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Дубровский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Вывод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155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«Кирила Петрович громко засмеялся при дерзком замечании своего холопа, а гости вслед за ним захохотали, хотя и чувствовали, что шутка псаря могла отнестись и к ним».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«Осердился и вторично послал того же слугу сказать Андрею Гавриловичу, что если он тотчас же не приедет ночевать в Покровское, то он, Троекуров, с ним навеки рассорится».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«...Да знает ли он, с кем связывается? Вот я ж его... Наплачется он у меня, узнает, каково идти на Троекурова!»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«На возвратном пути со всею своей охотою нарочно поехал полями Дубровского».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«Его состояние позволяло ему держать только двух гончих и одну свору борзых; он не мог удержаться от некоторой зависти при виде сего великолепного заведения».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«Псарня чудесная, - вряд ли людям вашим житьё такое же, как вашим собакам».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«Между тем Андрей Гаврилович скрылся, и никто того не заметил. Андрей Гаврилович не хотел послушаться и не хотел воротиться».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«...А я терпеть  шутки  от ваших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холопьев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не намерен, да и от вас их не стерплю, потому что я не шут, а старинный дворянин».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Истиной причиной ссоры является гордость героев, а также их пылкие и решительные характеры. Оба героя действуют слишком необдуманно и сурово по отношению друг к другу, учитывая их многолетнюю дружбу. Гордыня и горячность мешают им избежать конфликта.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 сравнительной характеристике мы заметили меньше сходства, чем различий. Герои произведения совершенно разные люди.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Пушкин показал нам 2 типа человеческой личности, представителей дворянства. С одной стороны благородного и честного, с другой - не признающего нравственных норм. Русское дворянство было неоднородным. И это совсем не удивительно – люди все разные!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в парах: соотнесите черты характера с именем героя.(</a:t>
            </a:r>
            <a:r>
              <a:rPr lang="ru-RU" sz="2400" dirty="0" smtClean="0"/>
              <a:t>Таким образом начинается работа</a:t>
            </a:r>
            <a:r>
              <a:rPr lang="ru-RU" sz="2400" b="1" dirty="0" smtClean="0"/>
              <a:t> </a:t>
            </a:r>
            <a:r>
              <a:rPr lang="ru-RU" sz="2400" b="1" i="1" dirty="0" smtClean="0"/>
              <a:t>над кластером.</a:t>
            </a:r>
            <a:r>
              <a:rPr lang="ru-RU" sz="2800" dirty="0" smtClean="0"/>
              <a:t>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2000240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39712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Троекуров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Дубровский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Спесивость</a:t>
                      </a:r>
                    </a:p>
                    <a:p>
                      <a:pPr lvl="0">
                        <a:buNone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Надменность</a:t>
                      </a:r>
                    </a:p>
                    <a:p>
                      <a:pPr lvl="0">
                        <a:buNone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Эгоизм</a:t>
                      </a:r>
                    </a:p>
                    <a:p>
                      <a:pPr lvl="0">
                        <a:buNone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Высокомерие</a:t>
                      </a:r>
                    </a:p>
                    <a:p>
                      <a:pPr lvl="0">
                        <a:buNone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Тщеславие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Скромность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Гордость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Независимость</a:t>
                      </a:r>
                    </a:p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Смелость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Решительность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Составить тонкие (1) и толстые (2) вопросы</a:t>
            </a:r>
            <a:endParaRPr lang="ru-RU" sz="2400" dirty="0" smtClean="0"/>
          </a:p>
          <a:p>
            <a:r>
              <a:rPr lang="ru-RU" sz="2400" b="1" dirty="0" smtClean="0"/>
              <a:t>- </a:t>
            </a:r>
            <a:r>
              <a:rPr lang="ru-RU" sz="2400" dirty="0" smtClean="0"/>
              <a:t>На каком приеме строит автор характеристики героев? (</a:t>
            </a:r>
            <a:r>
              <a:rPr lang="ru-RU" sz="2400" b="1" dirty="0" smtClean="0"/>
              <a:t>На приеме противопоставления</a:t>
            </a:r>
            <a:r>
              <a:rPr lang="ru-RU" sz="2400" b="1" u="sng" dirty="0" smtClean="0"/>
              <a:t>)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Тонкие вопросы подразумевают однозначные ответы, а толстые требуют рассуждения. «Тонкие» вопросы –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репродуктивного плана, требующие однословного ответа, «толстые» вопросы –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требующие размышления, привлечения дополнительных знаний, умения анализировать информацию, текст.</a:t>
            </a:r>
          </a:p>
          <a:p>
            <a:pPr lvl="0">
              <a:buNone/>
            </a:pPr>
            <a:r>
              <a:rPr lang="ru-RU" sz="1600" dirty="0" smtClean="0"/>
              <a:t>     1.Кто был </a:t>
            </a:r>
            <a:r>
              <a:rPr lang="ru-RU" sz="1600" dirty="0" err="1" smtClean="0"/>
              <a:t>Троекуров</a:t>
            </a:r>
            <a:r>
              <a:rPr lang="ru-RU" sz="1600" dirty="0" smtClean="0"/>
              <a:t>?</a:t>
            </a:r>
            <a:br>
              <a:rPr lang="ru-RU" sz="1600" dirty="0" smtClean="0"/>
            </a:br>
            <a:r>
              <a:rPr lang="ru-RU" sz="1600" dirty="0" smtClean="0"/>
              <a:t>2. Кто был Дубровский?</a:t>
            </a:r>
            <a:br>
              <a:rPr lang="ru-RU" sz="1600" dirty="0" smtClean="0"/>
            </a:br>
            <a:r>
              <a:rPr lang="ru-RU" sz="1600" dirty="0" smtClean="0"/>
              <a:t>3. Почему </a:t>
            </a:r>
            <a:r>
              <a:rPr lang="ru-RU" sz="1600" dirty="0" err="1" smtClean="0"/>
              <a:t>Троекуров</a:t>
            </a:r>
            <a:r>
              <a:rPr lang="ru-RU" sz="1600" dirty="0" smtClean="0"/>
              <a:t> и Дубровский дружили?</a:t>
            </a:r>
            <a:br>
              <a:rPr lang="ru-RU" sz="1600" dirty="0" smtClean="0"/>
            </a:br>
            <a:r>
              <a:rPr lang="ru-RU" sz="1600" dirty="0" smtClean="0"/>
              <a:t>4. Что случилось в имении Троекурова, и почему он обиделся на Дубровского?</a:t>
            </a:r>
            <a:br>
              <a:rPr lang="ru-RU" sz="1600" dirty="0" smtClean="0"/>
            </a:br>
            <a:r>
              <a:rPr lang="ru-RU" sz="1600" dirty="0" smtClean="0"/>
              <a:t>5. Что произошло на суде?</a:t>
            </a:r>
          </a:p>
          <a:p>
            <a:pPr lvl="0">
              <a:buNone/>
            </a:pPr>
            <a:r>
              <a:rPr lang="ru-RU" sz="1600" dirty="0" smtClean="0"/>
              <a:t>     6. Что случилось с Дубровским-старшим после суда?</a:t>
            </a:r>
          </a:p>
          <a:p>
            <a:pPr lvl="0">
              <a:buNone/>
            </a:pPr>
            <a:r>
              <a:rPr lang="ru-RU" sz="1600" dirty="0" smtClean="0"/>
              <a:t>     7. Как проходила жизнь </a:t>
            </a:r>
            <a:r>
              <a:rPr lang="ru-RU" sz="1600" dirty="0" err="1" smtClean="0"/>
              <a:t>Кирилы</a:t>
            </a:r>
            <a:r>
              <a:rPr lang="ru-RU" sz="1600" dirty="0" smtClean="0"/>
              <a:t> Петровича Троекурова?</a:t>
            </a:r>
            <a:br>
              <a:rPr lang="ru-RU" sz="1600" dirty="0" smtClean="0"/>
            </a:br>
            <a:r>
              <a:rPr lang="ru-RU" sz="1600" dirty="0" smtClean="0"/>
              <a:t>8. Что послужило причиной ссоры Троекурова и Дубровского?</a:t>
            </a:r>
            <a:br>
              <a:rPr lang="ru-RU" sz="1600" dirty="0" smtClean="0"/>
            </a:br>
            <a:r>
              <a:rPr lang="ru-RU" sz="1600" dirty="0" smtClean="0"/>
              <a:t>9. Кому принадлежала деревня </a:t>
            </a:r>
            <a:r>
              <a:rPr lang="ru-RU" sz="1600" dirty="0" err="1" smtClean="0"/>
              <a:t>Кистеневка</a:t>
            </a:r>
            <a:r>
              <a:rPr lang="ru-RU" sz="1600" dirty="0" smtClean="0"/>
              <a:t>?</a:t>
            </a:r>
            <a:br>
              <a:rPr lang="ru-RU" sz="1600" dirty="0" smtClean="0"/>
            </a:br>
            <a:r>
              <a:rPr lang="ru-RU" sz="1600" dirty="0" smtClean="0"/>
              <a:t>10. Как повел себя Андрей Гаврилович Дубровский на суде?</a:t>
            </a:r>
            <a:br>
              <a:rPr lang="ru-RU" sz="1600" dirty="0" smtClean="0"/>
            </a:br>
            <a:r>
              <a:rPr lang="ru-RU" sz="1600" dirty="0" smtClean="0"/>
              <a:t>11. На чем основывалась долгая дружба Троекурова и Дубровского?</a:t>
            </a:r>
            <a:br>
              <a:rPr lang="ru-RU" sz="1600" dirty="0" smtClean="0"/>
            </a:br>
            <a:r>
              <a:rPr lang="ru-RU" sz="1600" dirty="0" smtClean="0"/>
              <a:t>12. Кому принадлежало Покровское?</a:t>
            </a:r>
            <a:br>
              <a:rPr lang="ru-RU" sz="1600" dirty="0" smtClean="0"/>
            </a:br>
            <a:r>
              <a:rPr lang="ru-RU" sz="1600" dirty="0" smtClean="0"/>
              <a:t>13. Как </a:t>
            </a:r>
            <a:r>
              <a:rPr lang="ru-RU" sz="1600" dirty="0" err="1" smtClean="0"/>
              <a:t>Троекуров</a:t>
            </a:r>
            <a:r>
              <a:rPr lang="ru-RU" sz="1600" dirty="0" smtClean="0"/>
              <a:t> решил отомстить Дубровскому?</a:t>
            </a:r>
            <a:br>
              <a:rPr lang="ru-RU" sz="1600" dirty="0" smtClean="0"/>
            </a:br>
            <a:r>
              <a:rPr lang="ru-RU" sz="1600" dirty="0" smtClean="0"/>
              <a:t>14. В какой момент умер Андрей Гаврилович Дубровский?</a:t>
            </a:r>
            <a:br>
              <a:rPr lang="ru-RU" sz="1600" dirty="0" smtClean="0"/>
            </a:br>
            <a:r>
              <a:rPr lang="ru-RU" sz="1600" dirty="0" smtClean="0"/>
              <a:t>15. Как вел себя </a:t>
            </a:r>
            <a:r>
              <a:rPr lang="ru-RU" sz="1600" dirty="0" err="1" smtClean="0"/>
              <a:t>Троекуров</a:t>
            </a:r>
            <a:r>
              <a:rPr lang="ru-RU" sz="1600" dirty="0" smtClean="0"/>
              <a:t> после суда?</a:t>
            </a: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Зачем нужны вопросы?</a:t>
            </a:r>
            <a:endParaRPr lang="ru-RU" dirty="0" smtClean="0"/>
          </a:p>
          <a:p>
            <a:r>
              <a:rPr lang="ru-RU" dirty="0" smtClean="0"/>
              <a:t>Он также указывает на несколько функций вопросов:</a:t>
            </a:r>
          </a:p>
          <a:p>
            <a:pPr lvl="0"/>
            <a:r>
              <a:rPr lang="ru-RU" dirty="0" smtClean="0"/>
              <a:t>С помощью вопроса можно получить новую информацию.</a:t>
            </a:r>
          </a:p>
          <a:p>
            <a:pPr lvl="0"/>
            <a:r>
              <a:rPr lang="ru-RU" dirty="0" smtClean="0"/>
              <a:t>Правильно задав вопрос, можно уточнить уже имеющуюся информацию.</a:t>
            </a:r>
          </a:p>
          <a:p>
            <a:pPr lvl="0"/>
            <a:r>
              <a:rPr lang="ru-RU" dirty="0" smtClean="0"/>
              <a:t>Можно использовать вопрос для перевода разговора в другое русло.</a:t>
            </a:r>
          </a:p>
          <a:p>
            <a:pPr lvl="0"/>
            <a:r>
              <a:rPr lang="ru-RU" dirty="0" smtClean="0"/>
              <a:t>Задавая вопрос, можно продемонстрировать свое мнение, обозначить свою позицию.</a:t>
            </a:r>
          </a:p>
          <a:p>
            <a:pPr lvl="0"/>
            <a:r>
              <a:rPr lang="ru-RU" dirty="0" smtClean="0"/>
              <a:t>Правильно заданный вопрос может подсказать ответ.</a:t>
            </a:r>
          </a:p>
          <a:p>
            <a:pPr lvl="0"/>
            <a:r>
              <a:rPr lang="ru-RU" dirty="0" smtClean="0"/>
              <a:t>С помощью вопросов можно настроить собеседника на нужный вам темп, лад речи.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93</TotalTime>
  <Words>774</Words>
  <PresentationFormat>Экран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Слайд 1</vt:lpstr>
      <vt:lpstr>Один из приемов технологии развития критического мышления</vt:lpstr>
      <vt:lpstr>Слайд 3</vt:lpstr>
      <vt:lpstr>Заполнение  таблицы ( работа в группах по тексту, первая заполняет  Троекурова, вторая – Дубровского) </vt:lpstr>
      <vt:lpstr>Слайд 5</vt:lpstr>
      <vt:lpstr>Слайд 6</vt:lpstr>
      <vt:lpstr> Работа в парах: соотнесите черты характера с именем героя.(Таким образом начинается работа над кластером.) 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12</cp:revision>
  <dcterms:modified xsi:type="dcterms:W3CDTF">2020-01-29T04:17:29Z</dcterms:modified>
</cp:coreProperties>
</file>